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3" r:id="rId4"/>
    <p:sldMasterId id="2147484326" r:id="rId5"/>
    <p:sldMasterId id="2147483687" r:id="rId6"/>
    <p:sldMasterId id="2147483753" r:id="rId7"/>
    <p:sldMasterId id="2147483767" r:id="rId8"/>
    <p:sldMasterId id="2147483776" r:id="rId9"/>
    <p:sldMasterId id="2147483785" r:id="rId10"/>
  </p:sldMasterIdLst>
  <p:notesMasterIdLst>
    <p:notesMasterId r:id="rId30"/>
  </p:notesMasterIdLst>
  <p:sldIdLst>
    <p:sldId id="273" r:id="rId11"/>
    <p:sldId id="257" r:id="rId12"/>
    <p:sldId id="258" r:id="rId13"/>
    <p:sldId id="275" r:id="rId14"/>
    <p:sldId id="274" r:id="rId15"/>
    <p:sldId id="266" r:id="rId16"/>
    <p:sldId id="264" r:id="rId17"/>
    <p:sldId id="267" r:id="rId18"/>
    <p:sldId id="276" r:id="rId19"/>
    <p:sldId id="278" r:id="rId20"/>
    <p:sldId id="261" r:id="rId21"/>
    <p:sldId id="271" r:id="rId22"/>
    <p:sldId id="272" r:id="rId23"/>
    <p:sldId id="268" r:id="rId24"/>
    <p:sldId id="277" r:id="rId25"/>
    <p:sldId id="269" r:id="rId26"/>
    <p:sldId id="262" r:id="rId27"/>
    <p:sldId id="263" r:id="rId28"/>
    <p:sldId id="279" r:id="rId29"/>
  </p:sldIdLst>
  <p:sldSz cx="12192000" cy="6858000"/>
  <p:notesSz cx="6799263" cy="99298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558" autoAdjust="0"/>
  </p:normalViewPr>
  <p:slideViewPr>
    <p:cSldViewPr snapToGrid="0">
      <p:cViewPr varScale="1">
        <p:scale>
          <a:sx n="73" d="100"/>
          <a:sy n="73" d="100"/>
        </p:scale>
        <p:origin x="9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AAD17-AB77-461C-B222-15E356F7C3F2}" type="datetimeFigureOut">
              <a:rPr lang="fr-FR" smtClean="0"/>
              <a:t>12/05/2022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40363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DE885-70A8-4021-82A3-D0DA947960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69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4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13min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407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15min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25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15min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68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Keolis : </a:t>
            </a:r>
          </a:p>
          <a:p>
            <a:pPr lvl="1"/>
            <a:r>
              <a:rPr lang="fr-FR" dirty="0"/>
              <a:t>Keolis est l'un des leaders mondiaux de la mobilité partagée</a:t>
            </a:r>
          </a:p>
          <a:p>
            <a:endParaRPr lang="fr-FR" dirty="0"/>
          </a:p>
          <a:p>
            <a:r>
              <a:rPr lang="fr-FR" dirty="0"/>
              <a:t>Nancy </a:t>
            </a:r>
          </a:p>
          <a:p>
            <a:pPr lvl="1"/>
            <a:r>
              <a:rPr lang="fr-FR" dirty="0"/>
              <a:t>(dépôt, gare, contrôle)</a:t>
            </a:r>
          </a:p>
          <a:p>
            <a:endParaRPr lang="fr-FR" dirty="0"/>
          </a:p>
          <a:p>
            <a:r>
              <a:rPr lang="fr-FR" dirty="0"/>
              <a:t>3 services majeurs</a:t>
            </a:r>
          </a:p>
          <a:p>
            <a:pPr lvl="1"/>
            <a:r>
              <a:rPr lang="fr-FR" dirty="0"/>
              <a:t>Exploitation, Technique &amp; Commercial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5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Construire, avec la Métropole, un nouveau réseau proposant une meilleure desserte et une mobilité plus inclusive pour ses habitants.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70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4min30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48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4min30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98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91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Apport de compétences techniques : </a:t>
            </a:r>
          </a:p>
          <a:p>
            <a:r>
              <a:rPr lang="fr-FR" dirty="0"/>
              <a:t>	créa </a:t>
            </a:r>
            <a:r>
              <a:rPr lang="fr-FR" dirty="0" err="1"/>
              <a:t>serv</a:t>
            </a:r>
            <a:r>
              <a:rPr lang="fr-FR" dirty="0"/>
              <a:t>, </a:t>
            </a:r>
            <a:r>
              <a:rPr lang="fr-FR" dirty="0" err="1"/>
              <a:t>redir</a:t>
            </a:r>
            <a:r>
              <a:rPr lang="fr-FR" dirty="0"/>
              <a:t> url, gestion log/cache, étude </a:t>
            </a:r>
            <a:r>
              <a:rPr lang="fr-FR" dirty="0" err="1"/>
              <a:t>bdd</a:t>
            </a:r>
            <a:r>
              <a:rPr lang="fr-FR" dirty="0"/>
              <a:t> et j’en passe</a:t>
            </a:r>
          </a:p>
          <a:p>
            <a:r>
              <a:rPr lang="fr-FR" dirty="0"/>
              <a:t>Liens stratégie 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8min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650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8min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896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Apport en compétences humaines : </a:t>
            </a:r>
          </a:p>
          <a:p>
            <a:r>
              <a:rPr lang="fr-FR" dirty="0"/>
              <a:t>	projet bien plus gros en collab avec de nombreux services (études, commercial, informatique), et des prestataires externes (techno de comptage + SAE) !</a:t>
            </a:r>
          </a:p>
          <a:p>
            <a:endParaRPr lang="fr-FR" dirty="0"/>
          </a:p>
          <a:p>
            <a:r>
              <a:rPr lang="fr-FR" dirty="0"/>
              <a:t>Liens stratégie ?</a:t>
            </a:r>
          </a:p>
          <a:p>
            <a:endParaRPr lang="fr-FR" dirty="0"/>
          </a:p>
          <a:p>
            <a:r>
              <a:rPr lang="fr-FR" dirty="0"/>
              <a:t>Difficultés?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13min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DE885-70A8-4021-82A3-D0DA947960B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16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838" y="956920"/>
            <a:ext cx="2882900" cy="332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143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3213" y="3430850"/>
            <a:ext cx="3595687" cy="269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342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388" y="3440113"/>
            <a:ext cx="358933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7625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3445" y="3449638"/>
            <a:ext cx="3594272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4386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563" y="3449638"/>
            <a:ext cx="358298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1289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5913" y="3440471"/>
            <a:ext cx="3589337" cy="269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6915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838" y="956920"/>
            <a:ext cx="2882900" cy="332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6534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867834"/>
            <a:ext cx="9144000" cy="38996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713" y="2494615"/>
            <a:ext cx="3492575" cy="23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7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838" y="956920"/>
            <a:ext cx="2882900" cy="332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47221"/>
          </a:xfrm>
        </p:spPr>
        <p:txBody>
          <a:bodyPr/>
          <a:lstStyle>
            <a:lvl1pPr algn="ctr">
              <a:defRPr sz="6000" baseline="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85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905" r="19566" b="35597"/>
          <a:stretch>
            <a:fillRect/>
          </a:stretch>
        </p:blipFill>
        <p:spPr bwMode="auto">
          <a:xfrm>
            <a:off x="303213" y="3441700"/>
            <a:ext cx="358775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5906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80533"/>
            <a:ext cx="10515600" cy="810155"/>
          </a:xfrm>
        </p:spPr>
        <p:txBody>
          <a:bodyPr/>
          <a:lstStyle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6160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400"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 sz="2000"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 sz="1800"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600"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400"/>
            </a:lvl1pPr>
            <a:lvl2pPr marL="800100" indent="-342900">
              <a:buSzPct val="100000"/>
              <a:buFont typeface="Wingdings" panose="05000000000000000000" pitchFamily="2" charset="2"/>
              <a:buChar char="§"/>
              <a:defRPr sz="2000"/>
            </a:lvl2pPr>
            <a:lvl3pPr marL="1371600" indent="-457200">
              <a:buSzPct val="100000"/>
              <a:buFont typeface="Wingdings" panose="05000000000000000000" pitchFamily="2" charset="2"/>
              <a:buChar char="§"/>
              <a:defRPr sz="1800"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600"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1399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806824"/>
            <a:ext cx="10515600" cy="883864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839788" y="2505075"/>
            <a:ext cx="5157787" cy="367188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6172200" y="2505075"/>
            <a:ext cx="5171281" cy="367188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8256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02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idx="13"/>
          </p:nvPr>
        </p:nvSpPr>
        <p:spPr>
          <a:xfrm>
            <a:off x="5181600" y="1690688"/>
            <a:ext cx="6172200" cy="4170361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/>
          </p:nvPr>
        </p:nvSpPr>
        <p:spPr>
          <a:xfrm>
            <a:off x="839787" y="1690689"/>
            <a:ext cx="3932237" cy="4170362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000"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 sz="1800"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 sz="1600"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400"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839788" y="806824"/>
            <a:ext cx="10515600" cy="883864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9442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4976"/>
            </a:gs>
            <a:gs pos="100000">
              <a:srgbClr val="009C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2966"/>
            <a:ext cx="1998676" cy="621146"/>
          </a:xfrm>
          <a:prstGeom prst="rect">
            <a:avLst/>
          </a:prstGeom>
        </p:spPr>
      </p:pic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lang="fr-FR"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DD9C35A-3D97-4168-BE54-0A5885683A35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1034" name="Imag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e 8"/>
          <p:cNvGrpSpPr/>
          <p:nvPr userDrawn="1"/>
        </p:nvGrpSpPr>
        <p:grpSpPr>
          <a:xfrm>
            <a:off x="721995" y="6139364"/>
            <a:ext cx="2176696" cy="698999"/>
            <a:chOff x="721995" y="6139364"/>
            <a:chExt cx="2176696" cy="698999"/>
          </a:xfrm>
        </p:grpSpPr>
        <p:pic>
          <p:nvPicPr>
            <p:cNvPr id="10" name="Image 9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95" y="6139364"/>
              <a:ext cx="1578305" cy="698999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218" y="6337341"/>
              <a:ext cx="482473" cy="28739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93" y="6194029"/>
            <a:ext cx="12049275" cy="668735"/>
          </a:xfrm>
          <a:prstGeom prst="rect">
            <a:avLst/>
          </a:prstGeom>
        </p:spPr>
      </p:pic>
      <p:sp>
        <p:nvSpPr>
          <p:cNvPr id="205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205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81E0AF8-1DFD-45C4-95D7-2014B32C7B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2058" name="Imag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497F5DB-0FDD-46D5-B490-BE4061BE79CB}" type="slidenum">
              <a:rPr lang="fr-FR" smtClean="0"/>
              <a:pPr algn="r">
                <a:defRPr/>
              </a:pPr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  <p:grpSp>
        <p:nvGrpSpPr>
          <p:cNvPr id="8" name="Groupe 7"/>
          <p:cNvGrpSpPr/>
          <p:nvPr userDrawn="1"/>
        </p:nvGrpSpPr>
        <p:grpSpPr>
          <a:xfrm>
            <a:off x="721995" y="6139364"/>
            <a:ext cx="2176696" cy="698999"/>
            <a:chOff x="721995" y="6139364"/>
            <a:chExt cx="2176696" cy="698999"/>
          </a:xfrm>
        </p:grpSpPr>
        <p:pic>
          <p:nvPicPr>
            <p:cNvPr id="4" name="Image 3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95" y="6139364"/>
              <a:ext cx="1578305" cy="698999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218" y="6337341"/>
              <a:ext cx="482473" cy="28739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10" r:id="rId2"/>
    <p:sldLayoutId id="2147484411" r:id="rId3"/>
    <p:sldLayoutId id="2147484412" r:id="rId4"/>
    <p:sldLayoutId id="2147484414" r:id="rId5"/>
    <p:sldLayoutId id="2147484416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6108"/>
            <a:ext cx="12192001" cy="676656"/>
          </a:xfrm>
          <a:prstGeom prst="rect">
            <a:avLst/>
          </a:prstGeom>
        </p:spPr>
      </p:pic>
      <p:sp>
        <p:nvSpPr>
          <p:cNvPr id="3074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307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176763D-DB16-45F3-8E24-8E27816120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3083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48DD95A-1342-454C-8A35-5C821A6DC5F6}" type="slidenum">
              <a:rPr lang="fr-FR" smtClean="0"/>
              <a:pPr algn="r">
                <a:defRPr/>
              </a:pPr>
              <a:t>‹N°›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  <p:grpSp>
        <p:nvGrpSpPr>
          <p:cNvPr id="11" name="Groupe 10"/>
          <p:cNvGrpSpPr/>
          <p:nvPr userDrawn="1"/>
        </p:nvGrpSpPr>
        <p:grpSpPr>
          <a:xfrm>
            <a:off x="721995" y="6139364"/>
            <a:ext cx="2176696" cy="698999"/>
            <a:chOff x="721995" y="6139364"/>
            <a:chExt cx="2176696" cy="698999"/>
          </a:xfrm>
        </p:grpSpPr>
        <p:pic>
          <p:nvPicPr>
            <p:cNvPr id="12" name="Image 11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95" y="6139364"/>
              <a:ext cx="1578305" cy="698999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218" y="6337341"/>
              <a:ext cx="482473" cy="28739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1344"/>
            <a:ext cx="12192001" cy="676656"/>
          </a:xfrm>
          <a:prstGeom prst="rect">
            <a:avLst/>
          </a:prstGeom>
        </p:spPr>
      </p:pic>
      <p:sp>
        <p:nvSpPr>
          <p:cNvPr id="409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409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C7E03D3-B2AE-41EF-BCF1-92E7621A27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4107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EE194B2D-2120-44E1-9344-FFFB6FCB9F81}" type="slidenum">
              <a:rPr lang="fr-FR" smtClean="0"/>
              <a:pPr algn="r">
                <a:defRPr/>
              </a:pPr>
              <a:t>‹N°›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  <p:grpSp>
        <p:nvGrpSpPr>
          <p:cNvPr id="11" name="Groupe 10"/>
          <p:cNvGrpSpPr/>
          <p:nvPr userDrawn="1"/>
        </p:nvGrpSpPr>
        <p:grpSpPr>
          <a:xfrm>
            <a:off x="721995" y="6139364"/>
            <a:ext cx="2176696" cy="698999"/>
            <a:chOff x="721995" y="6139364"/>
            <a:chExt cx="2176696" cy="698999"/>
          </a:xfrm>
        </p:grpSpPr>
        <p:pic>
          <p:nvPicPr>
            <p:cNvPr id="12" name="Image 11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95" y="6139364"/>
              <a:ext cx="1578305" cy="698999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218" y="6337341"/>
              <a:ext cx="482473" cy="28739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1344"/>
            <a:ext cx="12192001" cy="676656"/>
          </a:xfrm>
          <a:prstGeom prst="rect">
            <a:avLst/>
          </a:prstGeom>
        </p:spPr>
      </p:pic>
      <p:sp>
        <p:nvSpPr>
          <p:cNvPr id="51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 style du titre</a:t>
            </a:r>
          </a:p>
        </p:txBody>
      </p:sp>
      <p:sp>
        <p:nvSpPr>
          <p:cNvPr id="512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4495E6-E863-4020-893C-14B32A424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5131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65016EE-CB8F-4ABD-8FE7-1C482E6E9048}" type="slidenum">
              <a:rPr lang="fr-FR" smtClean="0"/>
              <a:pPr algn="r">
                <a:defRPr/>
              </a:pPr>
              <a:t>‹N°›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  <p:grpSp>
        <p:nvGrpSpPr>
          <p:cNvPr id="11" name="Groupe 10"/>
          <p:cNvGrpSpPr/>
          <p:nvPr userDrawn="1"/>
        </p:nvGrpSpPr>
        <p:grpSpPr>
          <a:xfrm>
            <a:off x="721995" y="6139364"/>
            <a:ext cx="2176696" cy="698999"/>
            <a:chOff x="721995" y="6139364"/>
            <a:chExt cx="2176696" cy="698999"/>
          </a:xfrm>
        </p:grpSpPr>
        <p:pic>
          <p:nvPicPr>
            <p:cNvPr id="12" name="Image 11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95" y="6139364"/>
              <a:ext cx="1578305" cy="698999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218" y="6337341"/>
              <a:ext cx="482473" cy="28739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3486"/>
            <a:ext cx="12192000" cy="676656"/>
          </a:xfrm>
          <a:prstGeom prst="rect">
            <a:avLst/>
          </a:prstGeom>
        </p:spPr>
      </p:pic>
      <p:sp>
        <p:nvSpPr>
          <p:cNvPr id="614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 style du titre</a:t>
            </a:r>
          </a:p>
        </p:txBody>
      </p:sp>
      <p:sp>
        <p:nvSpPr>
          <p:cNvPr id="614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DE16276-38AD-41A9-8E88-A8B52AC00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6155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D6599A2F-33FD-41C1-8A01-730D67BE37E4}" type="slidenum">
              <a:rPr lang="fr-FR" smtClean="0"/>
              <a:pPr algn="r">
                <a:defRPr/>
              </a:pPr>
              <a:t>‹N°›</a:t>
            </a:fld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  <p:grpSp>
        <p:nvGrpSpPr>
          <p:cNvPr id="11" name="Groupe 10"/>
          <p:cNvGrpSpPr/>
          <p:nvPr userDrawn="1"/>
        </p:nvGrpSpPr>
        <p:grpSpPr>
          <a:xfrm>
            <a:off x="721995" y="6139364"/>
            <a:ext cx="2176696" cy="698999"/>
            <a:chOff x="721995" y="6139364"/>
            <a:chExt cx="2176696" cy="698999"/>
          </a:xfrm>
        </p:grpSpPr>
        <p:pic>
          <p:nvPicPr>
            <p:cNvPr id="12" name="Image 11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95" y="6139364"/>
              <a:ext cx="1578305" cy="698999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218" y="6337341"/>
              <a:ext cx="482473" cy="28739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0870"/>
            <a:ext cx="12192000" cy="676655"/>
          </a:xfrm>
          <a:prstGeom prst="rect">
            <a:avLst/>
          </a:prstGeom>
        </p:spPr>
      </p:pic>
      <p:sp>
        <p:nvSpPr>
          <p:cNvPr id="71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71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4B6263-77A7-4CE5-8117-1B1B102BFC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7179" name="Imag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285750" indent="-285750" algn="r">
              <a:buFont typeface="Arial" panose="020B0604020202020204" pitchFamily="34" charset="0"/>
              <a:buChar char="•"/>
              <a:defRPr/>
            </a:pPr>
            <a:fld id="{1E315419-03FC-469B-B356-32DB643E0FC2}" type="slidenum">
              <a:rPr lang="fr-FR" smtClean="0"/>
              <a:pPr marL="285750" indent="-285750" algn="r">
                <a:buFont typeface="Arial" panose="020B0604020202020204" pitchFamily="34" charset="0"/>
                <a:buChar char="•"/>
                <a:defRPr/>
              </a:pPr>
              <a:t>‹N°›</a:t>
            </a:fld>
            <a:endParaRPr lang="fr-FR" dirty="0"/>
          </a:p>
        </p:txBody>
      </p:sp>
      <p:grpSp>
        <p:nvGrpSpPr>
          <p:cNvPr id="11" name="Groupe 10"/>
          <p:cNvGrpSpPr/>
          <p:nvPr userDrawn="1"/>
        </p:nvGrpSpPr>
        <p:grpSpPr>
          <a:xfrm>
            <a:off x="721995" y="6139364"/>
            <a:ext cx="2176696" cy="698999"/>
            <a:chOff x="721995" y="6139364"/>
            <a:chExt cx="2176696" cy="698999"/>
          </a:xfrm>
        </p:grpSpPr>
        <p:pic>
          <p:nvPicPr>
            <p:cNvPr id="12" name="Image 11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95" y="6139364"/>
              <a:ext cx="1578305" cy="698999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6218" y="6337341"/>
              <a:ext cx="482473" cy="28739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3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9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10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3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39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40.sv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jp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30.png"/><Relationship Id="rId10" Type="http://schemas.openxmlformats.org/officeDocument/2006/relationships/image" Target="../media/image38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" Type="http://schemas.openxmlformats.org/officeDocument/2006/relationships/image" Target="../media/image43.png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19" Type="http://schemas.openxmlformats.org/officeDocument/2006/relationships/image" Target="../media/image30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jpe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3" Type="http://schemas.openxmlformats.org/officeDocument/2006/relationships/image" Target="../media/image30.png"/><Relationship Id="rId21" Type="http://schemas.openxmlformats.org/officeDocument/2006/relationships/image" Target="../media/image87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524000" y="5012365"/>
            <a:ext cx="9144000" cy="1204565"/>
          </a:xfrm>
        </p:spPr>
        <p:txBody>
          <a:bodyPr/>
          <a:lstStyle/>
          <a:p>
            <a:r>
              <a:rPr lang="fr-FR" dirty="0"/>
              <a:t>Juliette Bluem – 4A</a:t>
            </a:r>
          </a:p>
          <a:p>
            <a:r>
              <a:rPr lang="fr-FR" sz="1800" dirty="0"/>
              <a:t>MA : Olivier Henriot</a:t>
            </a:r>
          </a:p>
          <a:p>
            <a:r>
              <a:rPr lang="fr-FR" sz="1800" dirty="0"/>
              <a:t>TE : Frédéric Sarry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FB7913-018E-453A-86B4-69DE11F7D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98" y="2487706"/>
            <a:ext cx="3587298" cy="238012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6BB2F0F-FFED-4708-8EE4-33C1B5A48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5" r="14941"/>
          <a:stretch/>
        </p:blipFill>
        <p:spPr>
          <a:xfrm>
            <a:off x="3043742" y="2489963"/>
            <a:ext cx="2747458" cy="2452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1524000" y="977400"/>
            <a:ext cx="9144000" cy="1365343"/>
          </a:xfrm>
        </p:spPr>
        <p:txBody>
          <a:bodyPr/>
          <a:lstStyle/>
          <a:p>
            <a:r>
              <a:rPr lang="fr-FR" dirty="0">
                <a:latin typeface="+mn-lt"/>
              </a:rPr>
              <a:t>Mon alternance </a:t>
            </a:r>
            <a:br>
              <a:rPr lang="fr-FR" dirty="0">
                <a:latin typeface="+mn-lt"/>
              </a:rPr>
            </a:br>
            <a:r>
              <a:rPr lang="fr-FR" b="1" dirty="0">
                <a:latin typeface="+mn-lt"/>
              </a:rPr>
              <a:t>Keolis Grand-Nancy</a:t>
            </a:r>
          </a:p>
        </p:txBody>
      </p:sp>
      <p:pic>
        <p:nvPicPr>
          <p:cNvPr id="8" name="Espace réservé pour une image  5">
            <a:extLst>
              <a:ext uri="{FF2B5EF4-FFF2-40B4-BE49-F238E27FC236}">
                <a16:creationId xmlns:a16="http://schemas.microsoft.com/office/drawing/2014/main" id="{D3205D22-C980-4063-A38B-FD4787F7C7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00801" y="2450897"/>
            <a:ext cx="2818700" cy="2638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4AEE67-4F33-4626-80F5-3A9C557864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4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FD67F-FE7A-4955-A1A7-B169F804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#1 – serveur hstan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C4F17A-99B4-4D86-A88F-B0A018DC8EE8}"/>
              </a:ext>
            </a:extLst>
          </p:cNvPr>
          <p:cNvSpPr txBox="1"/>
          <p:nvPr/>
        </p:nvSpPr>
        <p:spPr>
          <a:xfrm>
            <a:off x="1683834" y="2430966"/>
            <a:ext cx="118481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b="1" dirty="0"/>
              <a:t>Utilisateur</a:t>
            </a:r>
          </a:p>
        </p:txBody>
      </p:sp>
      <p:pic>
        <p:nvPicPr>
          <p:cNvPr id="8" name="Graphique 7" descr="Base de données">
            <a:extLst>
              <a:ext uri="{FF2B5EF4-FFF2-40B4-BE49-F238E27FC236}">
                <a16:creationId xmlns:a16="http://schemas.microsoft.com/office/drawing/2014/main" id="{E40F0A02-544B-45ED-AC75-29F9D2EEC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0368" y="4565565"/>
            <a:ext cx="950572" cy="95057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955ABE-CD2F-48DB-859F-2BE69689AFE7}"/>
              </a:ext>
            </a:extLst>
          </p:cNvPr>
          <p:cNvSpPr/>
          <p:nvPr/>
        </p:nvSpPr>
        <p:spPr>
          <a:xfrm>
            <a:off x="8028877" y="3023922"/>
            <a:ext cx="2196791" cy="81015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SAE-IV</a:t>
            </a:r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26CE39E0-2A2A-4234-907D-31D2A7AFBF84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2253976" y="2822561"/>
            <a:ext cx="1006984" cy="962457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DD1840D0-A9DB-4334-BC54-29E17535B36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14619" y="3834077"/>
            <a:ext cx="1895749" cy="120677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BDDC0A29-A0AF-4FB3-9418-F7579D16CAA5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7060940" y="3834077"/>
            <a:ext cx="2066333" cy="120677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E51F2B9E-9CD8-4C43-AF65-DD179B94A411}"/>
              </a:ext>
            </a:extLst>
          </p:cNvPr>
          <p:cNvSpPr txBox="1"/>
          <p:nvPr/>
        </p:nvSpPr>
        <p:spPr>
          <a:xfrm>
            <a:off x="1524907" y="3303789"/>
            <a:ext cx="96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Requête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326BA60-819C-48A5-BF8D-F9463647415D}"/>
              </a:ext>
            </a:extLst>
          </p:cNvPr>
          <p:cNvSpPr txBox="1"/>
          <p:nvPr/>
        </p:nvSpPr>
        <p:spPr>
          <a:xfrm>
            <a:off x="3467509" y="4159538"/>
            <a:ext cx="70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hstan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E98010-3E26-4442-B613-D9EDC4F5841F}"/>
              </a:ext>
            </a:extLst>
          </p:cNvPr>
          <p:cNvSpPr txBox="1"/>
          <p:nvPr/>
        </p:nvSpPr>
        <p:spPr>
          <a:xfrm>
            <a:off x="6277717" y="541577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BDSI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919711-7D72-4293-B98E-6B1E6D4208BE}"/>
              </a:ext>
            </a:extLst>
          </p:cNvPr>
          <p:cNvSpPr txBox="1"/>
          <p:nvPr/>
        </p:nvSpPr>
        <p:spPr>
          <a:xfrm>
            <a:off x="7047080" y="3882539"/>
            <a:ext cx="1530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Requêtes automatiques</a:t>
            </a:r>
          </a:p>
        </p:txBody>
      </p:sp>
      <p:pic>
        <p:nvPicPr>
          <p:cNvPr id="6" name="Graphique 5" descr="Synchronisation avec le cloud ">
            <a:extLst>
              <a:ext uri="{FF2B5EF4-FFF2-40B4-BE49-F238E27FC236}">
                <a16:creationId xmlns:a16="http://schemas.microsoft.com/office/drawing/2014/main" id="{B5C92874-D8EB-4015-BBB4-A4AEF89EE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8697" y="3228341"/>
            <a:ext cx="1157881" cy="1157881"/>
          </a:xfrm>
          <a:prstGeom prst="rect">
            <a:avLst/>
          </a:prstGeom>
        </p:spPr>
      </p:pic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8E82EFBA-C31A-4B93-912A-A90DF0BACF8C}"/>
              </a:ext>
            </a:extLst>
          </p:cNvPr>
          <p:cNvCxnSpPr>
            <a:cxnSpLocks/>
            <a:stCxn id="9" idx="1"/>
            <a:endCxn id="8" idx="0"/>
          </p:cNvCxnSpPr>
          <p:nvPr/>
        </p:nvCxnSpPr>
        <p:spPr>
          <a:xfrm rot="10800000" flipV="1">
            <a:off x="6585655" y="3428999"/>
            <a:ext cx="1443223" cy="113656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28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DFC1378A-7D4B-4F43-A9AE-18EC9D9EAC80}"/>
              </a:ext>
            </a:extLst>
          </p:cNvPr>
          <p:cNvSpPr txBox="1">
            <a:spLocks/>
          </p:cNvSpPr>
          <p:nvPr/>
        </p:nvSpPr>
        <p:spPr bwMode="auto">
          <a:xfrm>
            <a:off x="854242" y="4077139"/>
            <a:ext cx="4396147" cy="622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fr-FR"/>
              <a:t>hstan V2</a:t>
            </a:r>
            <a:endParaRPr lang="fr-FR" dirty="0"/>
          </a:p>
        </p:txBody>
      </p:sp>
      <p:pic>
        <p:nvPicPr>
          <p:cNvPr id="8" name="Graphique 7" descr="Synchronisation avec le cloud ">
            <a:extLst>
              <a:ext uri="{FF2B5EF4-FFF2-40B4-BE49-F238E27FC236}">
                <a16:creationId xmlns:a16="http://schemas.microsoft.com/office/drawing/2014/main" id="{7CCCC887-B978-46CB-8FA9-4B9B27C6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2492" y="1834130"/>
            <a:ext cx="2459646" cy="245964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9586D3A9-7A86-4D2C-BF1B-35B8C9D0840C}"/>
              </a:ext>
            </a:extLst>
          </p:cNvPr>
          <p:cNvGrpSpPr/>
          <p:nvPr/>
        </p:nvGrpSpPr>
        <p:grpSpPr>
          <a:xfrm>
            <a:off x="9327800" y="3139239"/>
            <a:ext cx="2550888" cy="2333759"/>
            <a:chOff x="8921496" y="1417071"/>
            <a:chExt cx="2343912" cy="222663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9D1102F-AC10-4B8F-B30D-27E7FC1F38EF}"/>
                </a:ext>
              </a:extLst>
            </p:cNvPr>
            <p:cNvSpPr/>
            <p:nvPr/>
          </p:nvSpPr>
          <p:spPr>
            <a:xfrm>
              <a:off x="8921496" y="1417071"/>
              <a:ext cx="2343912" cy="22266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Programmation PHP</a:t>
              </a:r>
            </a:p>
          </p:txBody>
        </p:sp>
        <p:pic>
          <p:nvPicPr>
            <p:cNvPr id="22" name="Graphique 21" descr="Programmeur">
              <a:extLst>
                <a:ext uri="{FF2B5EF4-FFF2-40B4-BE49-F238E27FC236}">
                  <a16:creationId xmlns:a16="http://schemas.microsoft.com/office/drawing/2014/main" id="{40994E6E-9452-4A96-B188-6FD4E171B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36252" y="2705246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4598649-CE6E-4737-B68F-0BCFCD6B71F8}"/>
              </a:ext>
            </a:extLst>
          </p:cNvPr>
          <p:cNvGrpSpPr/>
          <p:nvPr/>
        </p:nvGrpSpPr>
        <p:grpSpPr>
          <a:xfrm>
            <a:off x="6852594" y="1103486"/>
            <a:ext cx="2550888" cy="2333758"/>
            <a:chOff x="7170628" y="3643709"/>
            <a:chExt cx="2343912" cy="2226637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5B68218-44C5-40E3-8FD3-A4B9EE294794}"/>
                </a:ext>
              </a:extLst>
            </p:cNvPr>
            <p:cNvSpPr/>
            <p:nvPr/>
          </p:nvSpPr>
          <p:spPr>
            <a:xfrm>
              <a:off x="7170628" y="3643709"/>
              <a:ext cx="2343912" cy="22266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Coopération</a:t>
              </a:r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CCEDFCD-5122-416C-A201-9A5B289E0A39}"/>
                </a:ext>
              </a:extLst>
            </p:cNvPr>
            <p:cNvGrpSpPr/>
            <p:nvPr/>
          </p:nvGrpSpPr>
          <p:grpSpPr>
            <a:xfrm>
              <a:off x="7619411" y="4909570"/>
              <a:ext cx="1446346" cy="914400"/>
              <a:chOff x="4915628" y="4738585"/>
              <a:chExt cx="1446346" cy="914400"/>
            </a:xfrm>
          </p:grpSpPr>
          <p:pic>
            <p:nvPicPr>
              <p:cNvPr id="26" name="Graphique 25" descr="Homme">
                <a:extLst>
                  <a:ext uri="{FF2B5EF4-FFF2-40B4-BE49-F238E27FC236}">
                    <a16:creationId xmlns:a16="http://schemas.microsoft.com/office/drawing/2014/main" id="{2B4B1C66-8447-4DC9-8BDC-11C920CE9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915628" y="473858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que 26" descr="Homme">
                <a:extLst>
                  <a:ext uri="{FF2B5EF4-FFF2-40B4-BE49-F238E27FC236}">
                    <a16:creationId xmlns:a16="http://schemas.microsoft.com/office/drawing/2014/main" id="{07D97915-C098-4774-A5B1-23EB3F102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447574" y="473858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24638EBD-8FC7-487A-B5AC-AD27EDD42D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8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1F523-67A9-4B8B-B67D-9A6B34DD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#2 – fréquentation T2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18255E5-FB2A-4A99-A175-9E3B5DE3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0146" y="2059412"/>
            <a:ext cx="6209578" cy="3918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3DD660-77D5-478E-93E2-BE3281FE9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119" y="2752139"/>
            <a:ext cx="1603663" cy="16764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6BA279-32D8-4CBF-868E-10641118D2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0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F1746B8C-CB70-4AFE-B991-93D244134FED}"/>
              </a:ext>
            </a:extLst>
          </p:cNvPr>
          <p:cNvGrpSpPr/>
          <p:nvPr/>
        </p:nvGrpSpPr>
        <p:grpSpPr>
          <a:xfrm>
            <a:off x="4176209" y="1930199"/>
            <a:ext cx="3362896" cy="3136752"/>
            <a:chOff x="4176209" y="1930199"/>
            <a:chExt cx="3362896" cy="3136752"/>
          </a:xfrm>
        </p:grpSpPr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1D892518-4E24-4AA9-9908-1E624160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664" y="2667000"/>
              <a:ext cx="2286000" cy="1524000"/>
            </a:xfrm>
            <a:prstGeom prst="rect">
              <a:avLst/>
            </a:prstGeom>
          </p:spPr>
        </p:pic>
        <p:sp>
          <p:nvSpPr>
            <p:cNvPr id="10" name="Signe de multiplication 9">
              <a:extLst>
                <a:ext uri="{FF2B5EF4-FFF2-40B4-BE49-F238E27FC236}">
                  <a16:creationId xmlns:a16="http://schemas.microsoft.com/office/drawing/2014/main" id="{639FA452-C998-4F84-A3D0-F3891CBED3CB}"/>
                </a:ext>
              </a:extLst>
            </p:cNvPr>
            <p:cNvSpPr/>
            <p:nvPr/>
          </p:nvSpPr>
          <p:spPr>
            <a:xfrm>
              <a:off x="4176209" y="1930199"/>
              <a:ext cx="3362896" cy="3136752"/>
            </a:xfrm>
            <a:prstGeom prst="mathMultiply">
              <a:avLst>
                <a:gd name="adj1" fmla="val 6409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AAB349B-4A4F-4FF6-8CA0-A8B2F9B8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de mesure d’affluence actuelles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BB95DB-19C6-4D01-BC5E-8CE5D8BF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10" y="2084312"/>
            <a:ext cx="1325749" cy="13446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8ABC2E2-63AC-4BCF-A927-0655E96F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836" y="2084312"/>
            <a:ext cx="1160882" cy="1344688"/>
          </a:xfrm>
          <a:prstGeom prst="rect">
            <a:avLst/>
          </a:prstGeom>
        </p:spPr>
      </p:pic>
      <p:pic>
        <p:nvPicPr>
          <p:cNvPr id="6" name="Image 5" descr="Une image contenant ipod, équipement électronique, projecteur&#10;&#10;Description générée automatiquement">
            <a:extLst>
              <a:ext uri="{FF2B5EF4-FFF2-40B4-BE49-F238E27FC236}">
                <a16:creationId xmlns:a16="http://schemas.microsoft.com/office/drawing/2014/main" id="{76308FF3-F486-46CA-AB0E-D998F3130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48" y="4114408"/>
            <a:ext cx="1113457" cy="642198"/>
          </a:xfrm>
          <a:prstGeom prst="rect">
            <a:avLst/>
          </a:prstGeom>
        </p:spPr>
      </p:pic>
      <p:pic>
        <p:nvPicPr>
          <p:cNvPr id="7" name="Graphique 6" descr="Routeur sans fil">
            <a:extLst>
              <a:ext uri="{FF2B5EF4-FFF2-40B4-BE49-F238E27FC236}">
                <a16:creationId xmlns:a16="http://schemas.microsoft.com/office/drawing/2014/main" id="{B320D871-0F43-48B2-9E7D-3848F4723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4557" y="3998580"/>
            <a:ext cx="873854" cy="8738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2E4A72D-9046-4129-9779-1248017D54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FB6D6F0-BE62-4E65-91AF-0F245774B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190" y="3459538"/>
            <a:ext cx="2784578" cy="25941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BAC99C-376E-46D6-99F2-065A8C1E6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741" y="3459538"/>
            <a:ext cx="7385259" cy="25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F0662-412C-4CAD-AA7C-69E6EA20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#2 – fréquentation T2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F34BB8-0AEB-4713-8938-962D08D6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13" y="2309947"/>
            <a:ext cx="1567492" cy="1674366"/>
          </a:xfrm>
          <a:prstGeom prst="rect">
            <a:avLst/>
          </a:prstGeom>
        </p:spPr>
      </p:pic>
      <p:pic>
        <p:nvPicPr>
          <p:cNvPr id="15" name="Graphique 14" descr="Aide">
            <a:extLst>
              <a:ext uri="{FF2B5EF4-FFF2-40B4-BE49-F238E27FC236}">
                <a16:creationId xmlns:a16="http://schemas.microsoft.com/office/drawing/2014/main" id="{F367AE3F-1EB6-415D-B6F8-F948F88A1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238" y="4579944"/>
            <a:ext cx="1397523" cy="1397523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A742E854-3B75-4D7A-BD46-839FF1DAEE73}"/>
              </a:ext>
            </a:extLst>
          </p:cNvPr>
          <p:cNvGrpSpPr/>
          <p:nvPr/>
        </p:nvGrpSpPr>
        <p:grpSpPr>
          <a:xfrm>
            <a:off x="7242497" y="2397513"/>
            <a:ext cx="1499233" cy="1499233"/>
            <a:chOff x="6652532" y="4628658"/>
            <a:chExt cx="1499233" cy="1499233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F092430-FD67-4EE3-89BB-58A71604C291}"/>
                </a:ext>
              </a:extLst>
            </p:cNvPr>
            <p:cNvGrpSpPr/>
            <p:nvPr/>
          </p:nvGrpSpPr>
          <p:grpSpPr>
            <a:xfrm>
              <a:off x="6652532" y="4628658"/>
              <a:ext cx="1499233" cy="1499233"/>
              <a:chOff x="7444740" y="1920240"/>
              <a:chExt cx="1499233" cy="1499233"/>
            </a:xfrm>
          </p:grpSpPr>
          <p:pic>
            <p:nvPicPr>
              <p:cNvPr id="25" name="Graphique 24" descr="Engrenage">
                <a:extLst>
                  <a:ext uri="{FF2B5EF4-FFF2-40B4-BE49-F238E27FC236}">
                    <a16:creationId xmlns:a16="http://schemas.microsoft.com/office/drawing/2014/main" id="{2F2C618A-E998-4462-B632-42EA901A2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44740" y="1920240"/>
                <a:ext cx="1499233" cy="1499233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46C48BF1-2674-4737-94F1-95B9CF92C5FD}"/>
                  </a:ext>
                </a:extLst>
              </p:cNvPr>
              <p:cNvSpPr txBox="1"/>
              <p:nvPr/>
            </p:nvSpPr>
            <p:spPr>
              <a:xfrm>
                <a:off x="7683126" y="2439023"/>
                <a:ext cx="1022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>
                    <a:solidFill>
                      <a:srgbClr val="002060"/>
                    </a:solidFill>
                  </a:rPr>
                  <a:t>SAE-IV</a:t>
                </a:r>
              </a:p>
            </p:txBody>
          </p:sp>
        </p:grpSp>
        <p:sp>
          <p:nvSpPr>
            <p:cNvPr id="30" name="Cercle : creux 29">
              <a:extLst>
                <a:ext uri="{FF2B5EF4-FFF2-40B4-BE49-F238E27FC236}">
                  <a16:creationId xmlns:a16="http://schemas.microsoft.com/office/drawing/2014/main" id="{8D7DE9B3-7CD9-4297-BC4D-FB58D0BFC7A9}"/>
                </a:ext>
              </a:extLst>
            </p:cNvPr>
            <p:cNvSpPr/>
            <p:nvPr/>
          </p:nvSpPr>
          <p:spPr>
            <a:xfrm>
              <a:off x="6766559" y="4719741"/>
              <a:ext cx="1271180" cy="1317069"/>
            </a:xfrm>
            <a:prstGeom prst="donut">
              <a:avLst>
                <a:gd name="adj" fmla="val 5394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F4684863-6CEC-4FD9-922F-17AEBDFAFE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7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3D334D91-EC92-4C4A-BF35-C43D68B49B6D}"/>
              </a:ext>
            </a:extLst>
          </p:cNvPr>
          <p:cNvSpPr txBox="1">
            <a:spLocks/>
          </p:cNvSpPr>
          <p:nvPr/>
        </p:nvSpPr>
        <p:spPr>
          <a:xfrm>
            <a:off x="5420669" y="4188653"/>
            <a:ext cx="5257800" cy="622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Mesure de fréquentation des véhicules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3C6D6EE-00C8-404B-8D89-E81055F4E9DC}"/>
              </a:ext>
            </a:extLst>
          </p:cNvPr>
          <p:cNvGrpSpPr/>
          <p:nvPr/>
        </p:nvGrpSpPr>
        <p:grpSpPr>
          <a:xfrm>
            <a:off x="6678232" y="1866820"/>
            <a:ext cx="2742673" cy="2742673"/>
            <a:chOff x="6708291" y="1786950"/>
            <a:chExt cx="2742673" cy="2742673"/>
          </a:xfrm>
        </p:grpSpPr>
        <p:pic>
          <p:nvPicPr>
            <p:cNvPr id="10" name="Graphique 9" descr="Bus">
              <a:extLst>
                <a:ext uri="{FF2B5EF4-FFF2-40B4-BE49-F238E27FC236}">
                  <a16:creationId xmlns:a16="http://schemas.microsoft.com/office/drawing/2014/main" id="{06E56137-D192-4F8C-954D-D70CB6541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8291" y="1786950"/>
              <a:ext cx="2742673" cy="2742673"/>
            </a:xfrm>
            <a:prstGeom prst="rect">
              <a:avLst/>
            </a:prstGeom>
          </p:spPr>
        </p:pic>
        <p:pic>
          <p:nvPicPr>
            <p:cNvPr id="11" name="Graphique 10" descr="Groupe d’hommes">
              <a:extLst>
                <a:ext uri="{FF2B5EF4-FFF2-40B4-BE49-F238E27FC236}">
                  <a16:creationId xmlns:a16="http://schemas.microsoft.com/office/drawing/2014/main" id="{A7C48EC3-87DF-44F3-A1E8-820D372B2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51469" y="2630923"/>
              <a:ext cx="914400" cy="914400"/>
            </a:xfrm>
            <a:prstGeom prst="rect">
              <a:avLst/>
            </a:prstGeom>
          </p:spPr>
        </p:pic>
        <p:pic>
          <p:nvPicPr>
            <p:cNvPr id="12" name="Graphique 11" descr="Groupe d’hommes">
              <a:extLst>
                <a:ext uri="{FF2B5EF4-FFF2-40B4-BE49-F238E27FC236}">
                  <a16:creationId xmlns:a16="http://schemas.microsoft.com/office/drawing/2014/main" id="{7DA364FD-5BE3-4CFA-B9A6-49AE420B2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5160" y="2638397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8CD4BDD-D9B3-4282-8CE6-30E624D8701B}"/>
              </a:ext>
            </a:extLst>
          </p:cNvPr>
          <p:cNvGrpSpPr/>
          <p:nvPr/>
        </p:nvGrpSpPr>
        <p:grpSpPr>
          <a:xfrm>
            <a:off x="1328382" y="1531968"/>
            <a:ext cx="2550888" cy="2357649"/>
            <a:chOff x="3361092" y="316004"/>
            <a:chExt cx="2550888" cy="2357649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8A67C3E-359B-4E35-95F5-6C082B0AC5A7}"/>
                </a:ext>
              </a:extLst>
            </p:cNvPr>
            <p:cNvSpPr/>
            <p:nvPr/>
          </p:nvSpPr>
          <p:spPr>
            <a:xfrm>
              <a:off x="3361092" y="316004"/>
              <a:ext cx="2550888" cy="23337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Gestion de projet</a:t>
              </a:r>
            </a:p>
          </p:txBody>
        </p:sp>
        <p:pic>
          <p:nvPicPr>
            <p:cNvPr id="3" name="Graphique 2" descr="Hiérarchie">
              <a:extLst>
                <a:ext uri="{FF2B5EF4-FFF2-40B4-BE49-F238E27FC236}">
                  <a16:creationId xmlns:a16="http://schemas.microsoft.com/office/drawing/2014/main" id="{74497BC0-C628-48A0-8CAC-746C4CAFB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93882" y="1759253"/>
              <a:ext cx="914400" cy="914400"/>
            </a:xfrm>
            <a:prstGeom prst="rect">
              <a:avLst/>
            </a:prstGeom>
          </p:spPr>
        </p:pic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24638EBD-8FC7-487A-B5AC-AD27EDD42D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2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Futur proche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03AE0B-228E-4D22-A495-5377F9564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3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Période estivale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0A55F4-3440-4CC6-8778-47FADC0DA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494" y="3429000"/>
            <a:ext cx="3775011" cy="25166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8C9BCC-6AB1-4F45-95B1-385AF14C49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 t="2317" r="18942" b="2520"/>
          <a:stretch/>
        </p:blipFill>
        <p:spPr>
          <a:xfrm>
            <a:off x="7155809" y="1082180"/>
            <a:ext cx="1770077" cy="270964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475001-FF1F-4E9F-B4C5-D0A17087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4"/>
          <a:stretch/>
        </p:blipFill>
        <p:spPr>
          <a:xfrm>
            <a:off x="1276782" y="3020299"/>
            <a:ext cx="5038725" cy="13110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4196D4-3B9C-4B5D-8460-4A97E813E5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3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1524000" y="1538868"/>
            <a:ext cx="8783444" cy="2888167"/>
          </a:xfrm>
        </p:spPr>
        <p:txBody>
          <a:bodyPr/>
          <a:lstStyle/>
          <a:p>
            <a:r>
              <a:rPr lang="fr-FR" dirty="0"/>
              <a:t>Merci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2A5FEB-8B45-4BF6-93F9-089C8C6CD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CFCD1BA8-E6C1-44A0-B1ED-FEE94EE7C3AB}"/>
              </a:ext>
            </a:extLst>
          </p:cNvPr>
          <p:cNvSpPr txBox="1">
            <a:spLocks/>
          </p:cNvSpPr>
          <p:nvPr/>
        </p:nvSpPr>
        <p:spPr>
          <a:xfrm>
            <a:off x="1524000" y="4822798"/>
            <a:ext cx="9144000" cy="1204565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Juliette Bluem – 4A</a:t>
            </a:r>
          </a:p>
          <a:p>
            <a:pPr marL="0" indent="0" algn="ctr">
              <a:buNone/>
            </a:pPr>
            <a:r>
              <a:rPr lang="fr-FR" sz="1800" dirty="0"/>
              <a:t>MA : Olivier Henriot</a:t>
            </a:r>
          </a:p>
          <a:p>
            <a:pPr marL="0" indent="0" algn="ctr">
              <a:buNone/>
            </a:pPr>
            <a:r>
              <a:rPr lang="fr-FR" sz="1800" dirty="0"/>
              <a:t>TE : Frédéric Sarry</a:t>
            </a:r>
          </a:p>
        </p:txBody>
      </p:sp>
    </p:spTree>
    <p:extLst>
      <p:ext uri="{BB962C8B-B14F-4D97-AF65-F5344CB8AC3E}">
        <p14:creationId xmlns:p14="http://schemas.microsoft.com/office/powerpoint/2010/main" val="215121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0D8A5-19EC-4821-A747-762D1BA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533"/>
            <a:ext cx="5874834" cy="810155"/>
          </a:xfrm>
        </p:spPr>
        <p:txBody>
          <a:bodyPr/>
          <a:lstStyle/>
          <a:p>
            <a:r>
              <a:rPr lang="fr-FR" dirty="0"/>
              <a:t>Exemple requêtes hstan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13776F-1215-44EA-AA86-1F489C154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41780" cy="482677"/>
          </a:xfrm>
        </p:spPr>
        <p:txBody>
          <a:bodyPr/>
          <a:lstStyle/>
          <a:p>
            <a:r>
              <a:rPr lang="fr-FR" dirty="0" err="1"/>
              <a:t>IP?function</a:t>
            </a:r>
            <a:r>
              <a:rPr lang="fr-FR" dirty="0"/>
              <a:t>=simGetHorairesFluo&amp;no_arret=688&amp;nb_hor=5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93D0445-2F0C-47B7-B1FD-2F8E09623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56" y="2387896"/>
            <a:ext cx="291976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altLang="fr-FR" sz="1200" dirty="0">
                <a:latin typeface="Arial Unicode MS"/>
              </a:rPr>
              <a:t>{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"</a:t>
            </a:r>
            <a:r>
              <a:rPr lang="fr-FR" altLang="fr-FR" sz="1200" dirty="0" err="1">
                <a:latin typeface="Arial Unicode MS"/>
              </a:rPr>
              <a:t>posts</a:t>
            </a:r>
            <a:r>
              <a:rPr lang="fr-FR" altLang="fr-FR" sz="1200" dirty="0">
                <a:latin typeface="Arial Unicode MS"/>
              </a:rPr>
              <a:t>": [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{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no_arret</a:t>
            </a:r>
            <a:r>
              <a:rPr lang="fr-FR" altLang="fr-FR" sz="1200" dirty="0">
                <a:latin typeface="Arial Unicode MS"/>
              </a:rPr>
              <a:t>": "688",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"horaire": "10:22:04",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dest</a:t>
            </a:r>
            <a:r>
              <a:rPr lang="fr-FR" altLang="fr-FR" sz="1200" dirty="0">
                <a:latin typeface="Arial Unicode MS"/>
              </a:rPr>
              <a:t>": "LANEUVEVILLE",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mnemo</a:t>
            </a:r>
            <a:r>
              <a:rPr lang="fr-FR" altLang="fr-FR" sz="1200" dirty="0">
                <a:latin typeface="Arial Unicode MS"/>
              </a:rPr>
              <a:t>": "2", 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"minutes": "1",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apres_minuit</a:t>
            </a:r>
            <a:r>
              <a:rPr lang="fr-FR" altLang="fr-FR" sz="1200" dirty="0">
                <a:latin typeface="Arial Unicode MS"/>
              </a:rPr>
              <a:t>": "0",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theorique</a:t>
            </a:r>
            <a:r>
              <a:rPr lang="fr-FR" altLang="fr-FR" sz="1200" dirty="0">
                <a:latin typeface="Arial Unicode MS"/>
              </a:rPr>
              <a:t>": "1" 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},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{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no_arret</a:t>
            </a:r>
            <a:r>
              <a:rPr lang="fr-FR" altLang="fr-FR" sz="1200" dirty="0">
                <a:latin typeface="Arial Unicode MS"/>
              </a:rPr>
              <a:t>": "688",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"horaire": "10:26:24",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dest</a:t>
            </a:r>
            <a:r>
              <a:rPr lang="fr-FR" altLang="fr-FR" sz="1200" dirty="0">
                <a:latin typeface="Arial Unicode MS"/>
              </a:rPr>
              <a:t>": "C1 LAXOU P. HAYE",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mnemo</a:t>
            </a:r>
            <a:r>
              <a:rPr lang="fr-FR" altLang="fr-FR" sz="1200" dirty="0">
                <a:latin typeface="Arial Unicode MS"/>
              </a:rPr>
              <a:t>": "5",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"minutes": "5",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apres_minuit</a:t>
            </a:r>
            <a:r>
              <a:rPr lang="fr-FR" altLang="fr-FR" sz="1200" dirty="0">
                <a:latin typeface="Arial Unicode MS"/>
              </a:rPr>
              <a:t>": "0",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theorique</a:t>
            </a:r>
            <a:r>
              <a:rPr lang="fr-FR" altLang="fr-FR" sz="1200" dirty="0">
                <a:latin typeface="Arial Unicode MS"/>
              </a:rPr>
              <a:t>": "0" 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},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BE865C5-E08C-4DA9-8E25-E6E7451CF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054" y="2387896"/>
            <a:ext cx="258708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fr-FR" altLang="fr-FR" sz="1200" dirty="0">
                <a:latin typeface="Arial Unicode MS"/>
              </a:rPr>
              <a:t>          {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no_arret</a:t>
            </a:r>
            <a:r>
              <a:rPr lang="fr-FR" altLang="fr-FR" sz="1200" dirty="0">
                <a:latin typeface="Arial Unicode MS"/>
              </a:rPr>
              <a:t>": "688",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"horaire": "10:25:57",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dest</a:t>
            </a:r>
            <a:r>
              <a:rPr lang="fr-FR" altLang="fr-FR" sz="1200" dirty="0">
                <a:latin typeface="Arial Unicode MS"/>
              </a:rPr>
              <a:t>": "LANEUVEVILLE",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mnemo</a:t>
            </a:r>
            <a:r>
              <a:rPr lang="fr-FR" altLang="fr-FR" sz="1200" dirty="0">
                <a:latin typeface="Arial Unicode MS"/>
              </a:rPr>
              <a:t>": "2",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"minutes": "5",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apres_minuit</a:t>
            </a:r>
            <a:r>
              <a:rPr lang="fr-FR" altLang="fr-FR" sz="1200" dirty="0">
                <a:latin typeface="Arial Unicode MS"/>
              </a:rPr>
              <a:t>": "0",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theorique</a:t>
            </a:r>
            <a:r>
              <a:rPr lang="fr-FR" altLang="fr-FR" sz="1200" dirty="0">
                <a:latin typeface="Arial Unicode MS"/>
              </a:rPr>
              <a:t>": "0"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},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{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no_arret</a:t>
            </a:r>
            <a:r>
              <a:rPr lang="fr-FR" altLang="fr-FR" sz="1200" dirty="0">
                <a:latin typeface="Arial Unicode MS"/>
              </a:rPr>
              <a:t>": "688",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"horaire": "10:38:34",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dest</a:t>
            </a:r>
            <a:r>
              <a:rPr lang="fr-FR" altLang="fr-FR" sz="1200" dirty="0">
                <a:latin typeface="Arial Unicode MS"/>
              </a:rPr>
              <a:t>": "LANEUVEVILLE", 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mnemo</a:t>
            </a:r>
            <a:r>
              <a:rPr lang="fr-FR" altLang="fr-FR" sz="1200" dirty="0">
                <a:latin typeface="Arial Unicode MS"/>
              </a:rPr>
              <a:t>": "2",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"minutes": "17",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apres_minuit</a:t>
            </a:r>
            <a:r>
              <a:rPr lang="fr-FR" altLang="fr-FR" sz="1200" dirty="0">
                <a:latin typeface="Arial Unicode MS"/>
              </a:rPr>
              <a:t>": "0",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theorique</a:t>
            </a:r>
            <a:r>
              <a:rPr lang="fr-FR" altLang="fr-FR" sz="1200" dirty="0">
                <a:latin typeface="Arial Unicode MS"/>
              </a:rPr>
              <a:t>": "0" 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},}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7D334F9-0835-4986-B937-16789F36F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3034" y="2387896"/>
            <a:ext cx="291976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fr-FR" altLang="fr-FR" sz="1200" dirty="0">
              <a:latin typeface="Arial Unicode MS"/>
            </a:endParaRPr>
          </a:p>
          <a:p>
            <a:pPr lvl="0"/>
            <a:r>
              <a:rPr lang="fr-FR" altLang="fr-FR" sz="1200" dirty="0">
                <a:latin typeface="Arial Unicode MS"/>
              </a:rPr>
              <a:t>          {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no_arret</a:t>
            </a:r>
            <a:r>
              <a:rPr lang="fr-FR" altLang="fr-FR" sz="1200" dirty="0">
                <a:latin typeface="Arial Unicode MS"/>
              </a:rPr>
              <a:t>": "688",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"horaire": "10:44:01", 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dest</a:t>
            </a:r>
            <a:r>
              <a:rPr lang="fr-FR" altLang="fr-FR" sz="1200" dirty="0">
                <a:latin typeface="Arial Unicode MS"/>
              </a:rPr>
              <a:t>": "LANEUVEVILLE",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mnemo</a:t>
            </a:r>
            <a:r>
              <a:rPr lang="fr-FR" altLang="fr-FR" sz="1200" dirty="0">
                <a:latin typeface="Arial Unicode MS"/>
              </a:rPr>
              <a:t>": "2",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"minutes": "23",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apres_minuit</a:t>
            </a:r>
            <a:r>
              <a:rPr lang="fr-FR" altLang="fr-FR" sz="1200" dirty="0">
                <a:latin typeface="Arial Unicode MS"/>
              </a:rPr>
              <a:t>": "0", 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     "</a:t>
            </a:r>
            <a:r>
              <a:rPr lang="fr-FR" altLang="fr-FR" sz="1200" dirty="0" err="1">
                <a:latin typeface="Arial Unicode MS"/>
              </a:rPr>
              <a:t>theorique</a:t>
            </a:r>
            <a:r>
              <a:rPr lang="fr-FR" altLang="fr-FR" sz="1200" dirty="0">
                <a:latin typeface="Arial Unicode MS"/>
              </a:rPr>
              <a:t>": "0" 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     } 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], </a:t>
            </a:r>
          </a:p>
          <a:p>
            <a:pPr lvl="0"/>
            <a:r>
              <a:rPr lang="fr-FR" altLang="fr-FR" sz="1200" dirty="0">
                <a:latin typeface="Arial Unicode MS"/>
              </a:rPr>
              <a:t>     "code": 1</a:t>
            </a:r>
          </a:p>
          <a:p>
            <a:pPr lvl="0"/>
            <a:r>
              <a:rPr lang="fr-FR" altLang="fr-FR" sz="1200" dirty="0">
                <a:latin typeface="Arial Unicode MS"/>
              </a:rPr>
              <a:t>}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4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Keolis Grand-Nancy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L’entreprise et sa stratégie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5ABCE0-61AB-4121-890C-33A4B4AA2B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5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pic>
        <p:nvPicPr>
          <p:cNvPr id="6" name="Image 5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59CA31AC-519B-461C-A808-0982E7BA4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39" y="2074221"/>
            <a:ext cx="4902257" cy="32635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340D772-FA18-4149-A98C-ABE0D6F61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7" y="1898747"/>
            <a:ext cx="5171674" cy="810155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729C8DCD-A244-43EB-B742-C1190A6990BB}"/>
              </a:ext>
            </a:extLst>
          </p:cNvPr>
          <p:cNvGrpSpPr/>
          <p:nvPr/>
        </p:nvGrpSpPr>
        <p:grpSpPr>
          <a:xfrm>
            <a:off x="787826" y="4781749"/>
            <a:ext cx="4453275" cy="1195718"/>
            <a:chOff x="273491" y="4003150"/>
            <a:chExt cx="4453275" cy="1195718"/>
          </a:xfrm>
        </p:grpSpPr>
        <p:pic>
          <p:nvPicPr>
            <p:cNvPr id="13" name="Graphique 12" descr="Croissance commerciale">
              <a:extLst>
                <a:ext uri="{FF2B5EF4-FFF2-40B4-BE49-F238E27FC236}">
                  <a16:creationId xmlns:a16="http://schemas.microsoft.com/office/drawing/2014/main" id="{B09A6253-2215-4910-8737-DB37F539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1048" y="4003150"/>
              <a:ext cx="1195718" cy="1195718"/>
            </a:xfrm>
            <a:prstGeom prst="rect">
              <a:avLst/>
            </a:prstGeom>
          </p:spPr>
        </p:pic>
        <p:pic>
          <p:nvPicPr>
            <p:cNvPr id="15" name="Graphique 14" descr="Ouvrier du bâtiment">
              <a:extLst>
                <a:ext uri="{FF2B5EF4-FFF2-40B4-BE49-F238E27FC236}">
                  <a16:creationId xmlns:a16="http://schemas.microsoft.com/office/drawing/2014/main" id="{2F797A82-C2FD-4D9E-9405-3B76D817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42959" y="4003150"/>
              <a:ext cx="1195718" cy="1195718"/>
            </a:xfrm>
            <a:prstGeom prst="rect">
              <a:avLst/>
            </a:prstGeom>
          </p:spPr>
        </p:pic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DEBF95A8-FD04-4B00-946D-BB249791960F}"/>
                </a:ext>
              </a:extLst>
            </p:cNvPr>
            <p:cNvGrpSpPr/>
            <p:nvPr/>
          </p:nvGrpSpPr>
          <p:grpSpPr>
            <a:xfrm>
              <a:off x="273491" y="4003150"/>
              <a:ext cx="1129418" cy="1195718"/>
              <a:chOff x="828473" y="3613165"/>
              <a:chExt cx="1129418" cy="1195718"/>
            </a:xfrm>
          </p:grpSpPr>
          <p:pic>
            <p:nvPicPr>
              <p:cNvPr id="17" name="Graphique 16" descr="Connecté">
                <a:extLst>
                  <a:ext uri="{FF2B5EF4-FFF2-40B4-BE49-F238E27FC236}">
                    <a16:creationId xmlns:a16="http://schemas.microsoft.com/office/drawing/2014/main" id="{4BE6ECF2-C7F9-43DD-AF15-1C209BE7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8473" y="3904233"/>
                <a:ext cx="713880" cy="713880"/>
              </a:xfrm>
              <a:prstGeom prst="rect">
                <a:avLst/>
              </a:prstGeom>
            </p:spPr>
          </p:pic>
          <p:pic>
            <p:nvPicPr>
              <p:cNvPr id="19" name="Graphique 18" descr="Bus">
                <a:extLst>
                  <a:ext uri="{FF2B5EF4-FFF2-40B4-BE49-F238E27FC236}">
                    <a16:creationId xmlns:a16="http://schemas.microsoft.com/office/drawing/2014/main" id="{7C26A1A7-B974-43C0-9671-421801E64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4011" y="3613165"/>
                <a:ext cx="713880" cy="713880"/>
              </a:xfrm>
              <a:prstGeom prst="rect">
                <a:avLst/>
              </a:prstGeom>
            </p:spPr>
          </p:pic>
          <p:pic>
            <p:nvPicPr>
              <p:cNvPr id="20" name="Graphique 19" descr="Connecté">
                <a:extLst>
                  <a:ext uri="{FF2B5EF4-FFF2-40B4-BE49-F238E27FC236}">
                    <a16:creationId xmlns:a16="http://schemas.microsoft.com/office/drawing/2014/main" id="{94B62407-B765-4BA6-BAF8-D2F55749A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92228" y="4095003"/>
                <a:ext cx="713880" cy="713880"/>
              </a:xfrm>
              <a:prstGeom prst="rect">
                <a:avLst/>
              </a:prstGeom>
            </p:spPr>
          </p:pic>
          <p:pic>
            <p:nvPicPr>
              <p:cNvPr id="21" name="Graphique 20" descr="Connecté">
                <a:extLst>
                  <a:ext uri="{FF2B5EF4-FFF2-40B4-BE49-F238E27FC236}">
                    <a16:creationId xmlns:a16="http://schemas.microsoft.com/office/drawing/2014/main" id="{666BFE8A-207D-4C89-9264-6FEED91EA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0800000">
                <a:off x="1191690" y="3940188"/>
                <a:ext cx="713880" cy="713880"/>
              </a:xfrm>
              <a:prstGeom prst="rect">
                <a:avLst/>
              </a:prstGeom>
            </p:spPr>
          </p:pic>
        </p:grpSp>
      </p:grpSp>
      <p:pic>
        <p:nvPicPr>
          <p:cNvPr id="8" name="Image 7" descr="Une image contenant scène, route, extérieur, passage&#10;&#10;Description générée automatiquement">
            <a:extLst>
              <a:ext uri="{FF2B5EF4-FFF2-40B4-BE49-F238E27FC236}">
                <a16:creationId xmlns:a16="http://schemas.microsoft.com/office/drawing/2014/main" id="{F468AC23-FDE1-41FE-A29C-3CE4A55D085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38" y="2074097"/>
            <a:ext cx="4902257" cy="326000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163830A-1AE4-4364-ABB0-6A1FA84F56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7017" y="2031065"/>
            <a:ext cx="5858507" cy="33265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3606FFA-D5E0-447D-869C-DBCCDF27E0F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  <p:pic>
        <p:nvPicPr>
          <p:cNvPr id="18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9DDF65-E81B-48BE-A510-EAED23107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1" y="2988160"/>
            <a:ext cx="2801705" cy="13215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47E2B1-3885-4F7D-B3D0-628D4C7CFF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06260" y="3240606"/>
            <a:ext cx="907492" cy="9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8B0A61-C449-47D6-9957-96E46AA9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Clients / Concurrents</a:t>
            </a:r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D6FF0CC-7AC9-449C-B01A-751C6B0D8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05" y="2040317"/>
            <a:ext cx="2801705" cy="1321559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08C27768-DFBF-492C-9027-FC76A0AB2765}"/>
              </a:ext>
            </a:extLst>
          </p:cNvPr>
          <p:cNvGrpSpPr/>
          <p:nvPr/>
        </p:nvGrpSpPr>
        <p:grpSpPr>
          <a:xfrm>
            <a:off x="1944578" y="3969715"/>
            <a:ext cx="2298357" cy="1913169"/>
            <a:chOff x="4014548" y="3233201"/>
            <a:chExt cx="2298357" cy="1913169"/>
          </a:xfrm>
        </p:grpSpPr>
        <p:pic>
          <p:nvPicPr>
            <p:cNvPr id="6" name="Graphique 5" descr="Famille avec une fille">
              <a:extLst>
                <a:ext uri="{FF2B5EF4-FFF2-40B4-BE49-F238E27FC236}">
                  <a16:creationId xmlns:a16="http://schemas.microsoft.com/office/drawing/2014/main" id="{7428C3F8-EF14-4125-B2F9-58AD45FB2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5333" y="3671731"/>
              <a:ext cx="914400" cy="914400"/>
            </a:xfrm>
            <a:prstGeom prst="rect">
              <a:avLst/>
            </a:prstGeom>
          </p:spPr>
        </p:pic>
        <p:pic>
          <p:nvPicPr>
            <p:cNvPr id="8" name="Graphique 7" descr="Homme et femme">
              <a:extLst>
                <a:ext uri="{FF2B5EF4-FFF2-40B4-BE49-F238E27FC236}">
                  <a16:creationId xmlns:a16="http://schemas.microsoft.com/office/drawing/2014/main" id="{B0FBC418-C375-4D23-BA78-48D976B7E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50355" y="3671731"/>
              <a:ext cx="914400" cy="914400"/>
            </a:xfrm>
            <a:prstGeom prst="rect">
              <a:avLst/>
            </a:prstGeom>
          </p:spPr>
        </p:pic>
        <p:pic>
          <p:nvPicPr>
            <p:cNvPr id="10" name="Graphique 9" descr="Homme">
              <a:extLst>
                <a:ext uri="{FF2B5EF4-FFF2-40B4-BE49-F238E27FC236}">
                  <a16:creationId xmlns:a16="http://schemas.microsoft.com/office/drawing/2014/main" id="{425E36E7-DDC7-4CB1-BB9D-C9C05520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05450" y="3233201"/>
              <a:ext cx="914400" cy="914400"/>
            </a:xfrm>
            <a:prstGeom prst="rect">
              <a:avLst/>
            </a:prstGeom>
          </p:spPr>
        </p:pic>
        <p:pic>
          <p:nvPicPr>
            <p:cNvPr id="12" name="Graphique 11" descr="Deux hommes">
              <a:extLst>
                <a:ext uri="{FF2B5EF4-FFF2-40B4-BE49-F238E27FC236}">
                  <a16:creationId xmlns:a16="http://schemas.microsoft.com/office/drawing/2014/main" id="{F579DE7A-D70D-4ED1-BAE6-348AFBD1E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13719" y="3282450"/>
              <a:ext cx="914400" cy="914400"/>
            </a:xfrm>
            <a:prstGeom prst="rect">
              <a:avLst/>
            </a:prstGeom>
          </p:spPr>
        </p:pic>
        <p:pic>
          <p:nvPicPr>
            <p:cNvPr id="14" name="Graphique 13" descr="Homme avec bébé">
              <a:extLst>
                <a:ext uri="{FF2B5EF4-FFF2-40B4-BE49-F238E27FC236}">
                  <a16:creationId xmlns:a16="http://schemas.microsoft.com/office/drawing/2014/main" id="{81DA3CA3-9B48-4D46-932A-57E0B73C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76891" y="4200331"/>
              <a:ext cx="914400" cy="914400"/>
            </a:xfrm>
            <a:prstGeom prst="rect">
              <a:avLst/>
            </a:prstGeom>
          </p:spPr>
        </p:pic>
        <p:pic>
          <p:nvPicPr>
            <p:cNvPr id="16" name="Graphique 15" descr="Homme avec canne">
              <a:extLst>
                <a:ext uri="{FF2B5EF4-FFF2-40B4-BE49-F238E27FC236}">
                  <a16:creationId xmlns:a16="http://schemas.microsoft.com/office/drawing/2014/main" id="{C06113A7-3624-44ED-B04A-610BEDFE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98505" y="4231970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Homme avec enfant">
              <a:extLst>
                <a:ext uri="{FF2B5EF4-FFF2-40B4-BE49-F238E27FC236}">
                  <a16:creationId xmlns:a16="http://schemas.microsoft.com/office/drawing/2014/main" id="{F3D24A1C-9FA6-4B26-B5CD-90BE5DB0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73298" y="4168692"/>
              <a:ext cx="914400" cy="914400"/>
            </a:xfrm>
            <a:prstGeom prst="rect">
              <a:avLst/>
            </a:prstGeom>
          </p:spPr>
        </p:pic>
        <p:pic>
          <p:nvPicPr>
            <p:cNvPr id="19" name="Graphique 18" descr="Homme">
              <a:extLst>
                <a:ext uri="{FF2B5EF4-FFF2-40B4-BE49-F238E27FC236}">
                  <a16:creationId xmlns:a16="http://schemas.microsoft.com/office/drawing/2014/main" id="{52BBF3C6-03BD-446F-86FA-D8E158B4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14548" y="3322102"/>
              <a:ext cx="914400" cy="914400"/>
            </a:xfrm>
            <a:prstGeom prst="rect">
              <a:avLst/>
            </a:prstGeom>
          </p:spPr>
        </p:pic>
      </p:grp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AA5A3D3-1019-4B1E-975B-72407B1E199D}"/>
              </a:ext>
            </a:extLst>
          </p:cNvPr>
          <p:cNvCxnSpPr/>
          <p:nvPr/>
        </p:nvCxnSpPr>
        <p:spPr>
          <a:xfrm>
            <a:off x="6096000" y="2051081"/>
            <a:ext cx="0" cy="3905026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D628EE78-A399-41F9-A25E-25618CFE6E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62" y="3384374"/>
            <a:ext cx="3447419" cy="1723710"/>
          </a:xfrm>
          <a:prstGeom prst="rect">
            <a:avLst/>
          </a:prstGeom>
        </p:spPr>
      </p:pic>
      <p:pic>
        <p:nvPicPr>
          <p:cNvPr id="1026" name="Picture 2" descr="Asheville Announcemet Press Release_FR">
            <a:extLst>
              <a:ext uri="{FF2B5EF4-FFF2-40B4-BE49-F238E27FC236}">
                <a16:creationId xmlns:a16="http://schemas.microsoft.com/office/drawing/2014/main" id="{6BCA7AFE-4E20-4BF3-8239-8AF66871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162" y="4921454"/>
            <a:ext cx="36290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D2476C-33AD-48C5-87A1-FDBC859793EB}"/>
              </a:ext>
            </a:extLst>
          </p:cNvPr>
          <p:cNvSpPr/>
          <p:nvPr/>
        </p:nvSpPr>
        <p:spPr>
          <a:xfrm>
            <a:off x="7686277" y="2568344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/>
              <a:t>Lors des changements de DSP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A55A664-01F9-49A6-A1C1-1378DB73CE8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1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41AA7-F0FB-47F1-A723-0E158E1E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l’entreprise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DA9589-BB51-4FFC-BFC2-7C44E060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06" y="4327335"/>
            <a:ext cx="3196142" cy="107603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A3CF0A-E35C-4BF3-988B-861D03B64D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3" b="21203"/>
          <a:stretch/>
        </p:blipFill>
        <p:spPr>
          <a:xfrm>
            <a:off x="7422887" y="1794735"/>
            <a:ext cx="2722581" cy="1549793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C6137D03-F6E4-42F6-A040-096D942B53AE}"/>
              </a:ext>
            </a:extLst>
          </p:cNvPr>
          <p:cNvGrpSpPr/>
          <p:nvPr/>
        </p:nvGrpSpPr>
        <p:grpSpPr>
          <a:xfrm>
            <a:off x="699247" y="4091698"/>
            <a:ext cx="1547308" cy="1547308"/>
            <a:chOff x="4831977" y="2381923"/>
            <a:chExt cx="1547308" cy="1547308"/>
          </a:xfrm>
        </p:grpSpPr>
        <p:pic>
          <p:nvPicPr>
            <p:cNvPr id="9" name="Graphique 8" descr="Répéter">
              <a:extLst>
                <a:ext uri="{FF2B5EF4-FFF2-40B4-BE49-F238E27FC236}">
                  <a16:creationId xmlns:a16="http://schemas.microsoft.com/office/drawing/2014/main" id="{13A6B1E7-4D25-4B27-A6D2-7D1404A57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31977" y="2381923"/>
              <a:ext cx="1547308" cy="154730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1A21FAC-C254-42F3-9CE5-7F0FDDED452F}"/>
                </a:ext>
              </a:extLst>
            </p:cNvPr>
            <p:cNvSpPr txBox="1"/>
            <p:nvPr/>
          </p:nvSpPr>
          <p:spPr>
            <a:xfrm>
              <a:off x="5303304" y="2955522"/>
              <a:ext cx="60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/>
                <a:t>DSP</a:t>
              </a:r>
              <a:endParaRPr lang="fr-FR" b="1" dirty="0"/>
            </a:p>
          </p:txBody>
        </p:sp>
      </p:grpSp>
      <p:pic>
        <p:nvPicPr>
          <p:cNvPr id="12" name="Graphique 11" descr="Mille">
            <a:extLst>
              <a:ext uri="{FF2B5EF4-FFF2-40B4-BE49-F238E27FC236}">
                <a16:creationId xmlns:a16="http://schemas.microsoft.com/office/drawing/2014/main" id="{E7D11352-AB00-43FF-A025-D341C5304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063" y="1794735"/>
            <a:ext cx="1275677" cy="127567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39952FE-8B85-4FC8-BE05-E953AF862934}"/>
              </a:ext>
            </a:extLst>
          </p:cNvPr>
          <p:cNvSpPr txBox="1"/>
          <p:nvPr/>
        </p:nvSpPr>
        <p:spPr>
          <a:xfrm>
            <a:off x="2537012" y="2169521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Une mission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04F3A8-C27B-4572-9F84-E9875E1BDDED}"/>
              </a:ext>
            </a:extLst>
          </p:cNvPr>
          <p:cNvSpPr txBox="1"/>
          <p:nvPr/>
        </p:nvSpPr>
        <p:spPr>
          <a:xfrm>
            <a:off x="2632391" y="4665297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Une vision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152BC4-BF90-46B4-9FD9-DA87FB891E22}"/>
              </a:ext>
            </a:extLst>
          </p:cNvPr>
          <p:cNvSpPr txBox="1"/>
          <p:nvPr/>
        </p:nvSpPr>
        <p:spPr>
          <a:xfrm>
            <a:off x="5531149" y="2078630"/>
            <a:ext cx="146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Un objectif parallèle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8C2BC7-9699-4305-A453-2C93D33227C3}"/>
              </a:ext>
            </a:extLst>
          </p:cNvPr>
          <p:cNvSpPr txBox="1"/>
          <p:nvPr/>
        </p:nvSpPr>
        <p:spPr>
          <a:xfrm>
            <a:off x="5577700" y="4665297"/>
            <a:ext cx="137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Des valeurs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F68C73C-BBE4-4D26-A73D-0BC3C617FD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61F3AF1-C293-441C-B636-2004997DE8F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rcRect t="684" r="1008" b="1"/>
          <a:stretch/>
        </p:blipFill>
        <p:spPr>
          <a:xfrm>
            <a:off x="374027" y="1679930"/>
            <a:ext cx="7993992" cy="4511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0A3705C-5D2E-4435-9693-4E6FE322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6824"/>
            <a:ext cx="10515600" cy="883864"/>
          </a:xfrm>
        </p:spPr>
        <p:txBody>
          <a:bodyPr wrap="square" anchor="ctr">
            <a:normAutofit/>
          </a:bodyPr>
          <a:lstStyle/>
          <a:p>
            <a:r>
              <a:rPr lang="fr-FR" dirty="0"/>
              <a:t>Le service Informatique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D38FA-D4BB-4E3A-A465-51626BABD69A}"/>
              </a:ext>
            </a:extLst>
          </p:cNvPr>
          <p:cNvSpPr/>
          <p:nvPr/>
        </p:nvSpPr>
        <p:spPr>
          <a:xfrm>
            <a:off x="9810973" y="2216075"/>
            <a:ext cx="1990164" cy="2926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Service Commercial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Service Technique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Service Exploitation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6" name="Graphique 5" descr="Transfert">
            <a:extLst>
              <a:ext uri="{FF2B5EF4-FFF2-40B4-BE49-F238E27FC236}">
                <a16:creationId xmlns:a16="http://schemas.microsoft.com/office/drawing/2014/main" id="{376622DF-F941-4BCF-8A15-68E6224DE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2296" y="3221915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033EBE5-5C39-43D2-8A3B-B8BD7BA6AFAE}"/>
              </a:ext>
            </a:extLst>
          </p:cNvPr>
          <p:cNvSpPr txBox="1"/>
          <p:nvPr/>
        </p:nvSpPr>
        <p:spPr>
          <a:xfrm>
            <a:off x="8622060" y="4136315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Projets,</a:t>
            </a:r>
          </a:p>
          <a:p>
            <a:pPr algn="ctr"/>
            <a:r>
              <a:rPr lang="fr-FR" dirty="0"/>
              <a:t>Support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00D85A-69A5-491E-B797-2332E606D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0F3069-5556-4DAC-A06F-E15FA335F8DF}"/>
              </a:ext>
            </a:extLst>
          </p:cNvPr>
          <p:cNvSpPr/>
          <p:nvPr/>
        </p:nvSpPr>
        <p:spPr>
          <a:xfrm>
            <a:off x="5943600" y="3221915"/>
            <a:ext cx="2126455" cy="16660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fr-FR" sz="1200" dirty="0">
                <a:solidFill>
                  <a:prstClr val="black"/>
                </a:solidFill>
                <a:latin typeface="Calibri" panose="020F0502020204030204" pitchFamily="34" charset="0"/>
              </a:rPr>
              <a:t>systèmes d’informations</a:t>
            </a:r>
          </a:p>
        </p:txBody>
      </p:sp>
    </p:spTree>
    <p:extLst>
      <p:ext uri="{BB962C8B-B14F-4D97-AF65-F5344CB8AC3E}">
        <p14:creationId xmlns:p14="http://schemas.microsoft.com/office/powerpoint/2010/main" val="339956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projets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E4BA85-CF63-49DF-9143-7E02D1EF9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2D0CB7D4-6DA3-4395-B618-35AD0E26FBC1}"/>
              </a:ext>
            </a:extLst>
          </p:cNvPr>
          <p:cNvGrpSpPr/>
          <p:nvPr/>
        </p:nvGrpSpPr>
        <p:grpSpPr>
          <a:xfrm>
            <a:off x="5565129" y="4202837"/>
            <a:ext cx="6242134" cy="925324"/>
            <a:chOff x="3376864" y="5551342"/>
            <a:chExt cx="6242134" cy="925324"/>
          </a:xfrm>
          <a:solidFill>
            <a:schemeClr val="accent2">
              <a:lumMod val="20000"/>
              <a:lumOff val="80000"/>
            </a:schemeClr>
          </a:solidFill>
        </p:grpSpPr>
        <p:pic>
          <p:nvPicPr>
            <p:cNvPr id="8" name="Graphique 7" descr="Carte bancaire">
              <a:extLst>
                <a:ext uri="{FF2B5EF4-FFF2-40B4-BE49-F238E27FC236}">
                  <a16:creationId xmlns:a16="http://schemas.microsoft.com/office/drawing/2014/main" id="{49CC4C9F-C7FA-48FE-8B0E-E1D37286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76864" y="5553710"/>
              <a:ext cx="914400" cy="914400"/>
            </a:xfrm>
            <a:prstGeom prst="rect">
              <a:avLst/>
            </a:prstGeom>
          </p:spPr>
        </p:pic>
        <p:pic>
          <p:nvPicPr>
            <p:cNvPr id="9" name="Graphique 8" descr="Informations">
              <a:extLst>
                <a:ext uri="{FF2B5EF4-FFF2-40B4-BE49-F238E27FC236}">
                  <a16:creationId xmlns:a16="http://schemas.microsoft.com/office/drawing/2014/main" id="{BBEBB299-00AC-4FC6-B8F4-1E57CF0A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1659" y="5562266"/>
              <a:ext cx="914400" cy="914400"/>
            </a:xfrm>
            <a:prstGeom prst="rect">
              <a:avLst/>
            </a:prstGeom>
          </p:spPr>
        </p:pic>
        <p:pic>
          <p:nvPicPr>
            <p:cNvPr id="10" name="Graphique 9" descr="Engrenages">
              <a:extLst>
                <a:ext uri="{FF2B5EF4-FFF2-40B4-BE49-F238E27FC236}">
                  <a16:creationId xmlns:a16="http://schemas.microsoft.com/office/drawing/2014/main" id="{1A6F7CE9-D64B-420D-A352-E14EE796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10213" y="5553366"/>
              <a:ext cx="914400" cy="914400"/>
            </a:xfrm>
            <a:prstGeom prst="rect">
              <a:avLst/>
            </a:prstGeom>
          </p:spPr>
        </p:pic>
        <p:pic>
          <p:nvPicPr>
            <p:cNvPr id="11" name="Graphique 10" descr="Routeur sans fil">
              <a:extLst>
                <a:ext uri="{FF2B5EF4-FFF2-40B4-BE49-F238E27FC236}">
                  <a16:creationId xmlns:a16="http://schemas.microsoft.com/office/drawing/2014/main" id="{65F650FC-23D2-4289-84F2-C45EFDECB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39803" y="5553708"/>
              <a:ext cx="914400" cy="914400"/>
            </a:xfrm>
            <a:prstGeom prst="rect">
              <a:avLst/>
            </a:prstGeom>
          </p:spPr>
        </p:pic>
        <p:pic>
          <p:nvPicPr>
            <p:cNvPr id="12" name="Graphique 11" descr="Tramway">
              <a:extLst>
                <a:ext uri="{FF2B5EF4-FFF2-40B4-BE49-F238E27FC236}">
                  <a16:creationId xmlns:a16="http://schemas.microsoft.com/office/drawing/2014/main" id="{7FE29ED1-D90B-44CD-B1E8-E1E942521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75008" y="5551342"/>
              <a:ext cx="914400" cy="914400"/>
            </a:xfrm>
            <a:prstGeom prst="rect">
              <a:avLst/>
            </a:prstGeom>
          </p:spPr>
        </p:pic>
        <p:pic>
          <p:nvPicPr>
            <p:cNvPr id="13" name="Graphique 12" descr="Statistiques">
              <a:extLst>
                <a:ext uri="{FF2B5EF4-FFF2-40B4-BE49-F238E27FC236}">
                  <a16:creationId xmlns:a16="http://schemas.microsoft.com/office/drawing/2014/main" id="{F08EF7E2-5CCD-4906-808D-1EAA0C57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04598" y="5551342"/>
              <a:ext cx="914400" cy="914400"/>
            </a:xfrm>
            <a:prstGeom prst="rect">
              <a:avLst/>
            </a:prstGeom>
          </p:spPr>
        </p:pic>
      </p:grpSp>
      <p:pic>
        <p:nvPicPr>
          <p:cNvPr id="14" name="Graphique 13" descr="Synchronisation avec le cloud ">
            <a:extLst>
              <a:ext uri="{FF2B5EF4-FFF2-40B4-BE49-F238E27FC236}">
                <a16:creationId xmlns:a16="http://schemas.microsoft.com/office/drawing/2014/main" id="{5624E301-0B5E-4013-A2D0-BDB8C43402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71036" y="1370207"/>
            <a:ext cx="2459646" cy="2459646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0CF6FB79-F7C9-4527-92CE-DD754E9148DF}"/>
              </a:ext>
            </a:extLst>
          </p:cNvPr>
          <p:cNvGrpSpPr/>
          <p:nvPr/>
        </p:nvGrpSpPr>
        <p:grpSpPr>
          <a:xfrm>
            <a:off x="9064590" y="1302517"/>
            <a:ext cx="2742673" cy="2742673"/>
            <a:chOff x="6708291" y="1786950"/>
            <a:chExt cx="2742673" cy="2742673"/>
          </a:xfrm>
          <a:solidFill>
            <a:schemeClr val="bg2">
              <a:lumMod val="75000"/>
            </a:schemeClr>
          </a:solidFill>
        </p:grpSpPr>
        <p:pic>
          <p:nvPicPr>
            <p:cNvPr id="16" name="Graphique 15" descr="Bus">
              <a:extLst>
                <a:ext uri="{FF2B5EF4-FFF2-40B4-BE49-F238E27FC236}">
                  <a16:creationId xmlns:a16="http://schemas.microsoft.com/office/drawing/2014/main" id="{05ADF1C1-098D-4392-8E3C-67FCAC0A0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08291" y="1786950"/>
              <a:ext cx="2742673" cy="2742673"/>
            </a:xfrm>
            <a:prstGeom prst="rect">
              <a:avLst/>
            </a:prstGeom>
          </p:spPr>
        </p:pic>
        <p:pic>
          <p:nvPicPr>
            <p:cNvPr id="17" name="Graphique 16" descr="Groupe d’hommes">
              <a:extLst>
                <a:ext uri="{FF2B5EF4-FFF2-40B4-BE49-F238E27FC236}">
                  <a16:creationId xmlns:a16="http://schemas.microsoft.com/office/drawing/2014/main" id="{B503580D-B9A3-4F7E-A754-2AC4A4C1C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251469" y="2630923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Groupe d’hommes">
              <a:extLst>
                <a:ext uri="{FF2B5EF4-FFF2-40B4-BE49-F238E27FC236}">
                  <a16:creationId xmlns:a16="http://schemas.microsoft.com/office/drawing/2014/main" id="{F2CEDFE0-A6AF-418E-82ED-1469BEC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745160" y="263839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0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877B9-FCC6-4BA3-B752-3632BCAC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#1 – serveur hstan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7AAE11B6-7F64-4813-9CFD-53572333B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14" y="1939634"/>
            <a:ext cx="1937084" cy="1937084"/>
          </a:xfrm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9158A69-EB34-4D86-9ABC-2064B9394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6453">
            <a:off x="1255587" y="4277638"/>
            <a:ext cx="2608365" cy="1230361"/>
          </a:xfrm>
          <a:prstGeom prst="rect">
            <a:avLst/>
          </a:prstGeom>
        </p:spPr>
      </p:pic>
      <p:sp>
        <p:nvSpPr>
          <p:cNvPr id="21" name="Étoile : 8 branches 20">
            <a:extLst>
              <a:ext uri="{FF2B5EF4-FFF2-40B4-BE49-F238E27FC236}">
                <a16:creationId xmlns:a16="http://schemas.microsoft.com/office/drawing/2014/main" id="{2C9635C3-BE48-475C-8901-F7DF38936DBC}"/>
              </a:ext>
            </a:extLst>
          </p:cNvPr>
          <p:cNvSpPr/>
          <p:nvPr/>
        </p:nvSpPr>
        <p:spPr>
          <a:xfrm>
            <a:off x="8383100" y="1785851"/>
            <a:ext cx="2044538" cy="1841862"/>
          </a:xfrm>
          <a:prstGeom prst="star8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API REST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AA7E010-5607-4B0F-A4FE-591F6C62286A}"/>
              </a:ext>
            </a:extLst>
          </p:cNvPr>
          <p:cNvSpPr/>
          <p:nvPr/>
        </p:nvSpPr>
        <p:spPr>
          <a:xfrm rot="479206">
            <a:off x="2450211" y="3138666"/>
            <a:ext cx="2033422" cy="1476103"/>
          </a:xfrm>
          <a:prstGeom prst="arc">
            <a:avLst>
              <a:gd name="adj1" fmla="val 14117744"/>
              <a:gd name="adj2" fmla="val 2764519"/>
            </a:avLst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009AB85-26BE-4CCD-9409-D19060B563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32" y="6258122"/>
            <a:ext cx="2083523" cy="58577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4C8E3D4-7212-425F-AA47-70E941883EFC}"/>
              </a:ext>
            </a:extLst>
          </p:cNvPr>
          <p:cNvSpPr txBox="1"/>
          <p:nvPr/>
        </p:nvSpPr>
        <p:spPr>
          <a:xfrm>
            <a:off x="7185721" y="4389583"/>
            <a:ext cx="119737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200" dirty="0"/>
              <a:t>Rôle ?</a:t>
            </a:r>
          </a:p>
        </p:txBody>
      </p:sp>
    </p:spTree>
    <p:extLst>
      <p:ext uri="{BB962C8B-B14F-4D97-AF65-F5344CB8AC3E}">
        <p14:creationId xmlns:p14="http://schemas.microsoft.com/office/powerpoint/2010/main" val="401753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ED1AD3D-55CC-3090-C519-8E6698798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74" y="2394702"/>
            <a:ext cx="5930418" cy="33358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B1B31C6-D529-467A-9684-E4153592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#2 – serveur hstan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57631DD-16C0-4F14-9868-268451776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42" y="2629914"/>
            <a:ext cx="1806725" cy="180672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0CF492-8C4A-4651-AAAB-E326524E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874" y="1827512"/>
            <a:ext cx="5930418" cy="40043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85727E9-F738-462A-8E18-FE3D2ED58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53" y="2829492"/>
            <a:ext cx="3542884" cy="11762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626114-C572-4788-B06A-36BD4255E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551" y="293342"/>
            <a:ext cx="2648608" cy="58857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B1444C7-E7DD-47C5-AB07-90FA0C805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030" y="2453538"/>
            <a:ext cx="1977484" cy="24203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054CDB-F1C3-43F3-BB35-1C5BB1A60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19" y="278013"/>
            <a:ext cx="2647246" cy="588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Bus - Mon assistant malin pour les transports en commun">
            <a:extLst>
              <a:ext uri="{FF2B5EF4-FFF2-40B4-BE49-F238E27FC236}">
                <a16:creationId xmlns:a16="http://schemas.microsoft.com/office/drawing/2014/main" id="{838D3DD2-6358-42A7-9A34-3BD9FC65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09" y="25803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1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66A303D6-900B-4143-892A-874B1CE02A4E}" vid="{8339188A-A9FC-484D-BCDB-BFDB59F3AAE0}"/>
    </a:ext>
  </a:extLst>
</a:theme>
</file>

<file path=ppt/theme/theme2.xml><?xml version="1.0" encoding="utf-8"?>
<a:theme xmlns:a="http://schemas.openxmlformats.org/drawingml/2006/main" name="Thème Office">
  <a:themeElements>
    <a:clrScheme name="Personnalisé 9">
      <a:dk1>
        <a:sysClr val="windowText" lastClr="000000"/>
      </a:dk1>
      <a:lt1>
        <a:sysClr val="window" lastClr="FFFFFF"/>
      </a:lt1>
      <a:dk2>
        <a:srgbClr val="A0539F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CC573778-D1BC-4E5F-A0D5-3A03C2DA2821}"/>
    </a:ext>
  </a:extLst>
</a:theme>
</file>

<file path=ppt/theme/theme3.xml><?xml version="1.0" encoding="utf-8"?>
<a:theme xmlns:a="http://schemas.openxmlformats.org/drawingml/2006/main" name="1_Thème Office">
  <a:themeElements>
    <a:clrScheme name="Polyte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A0539F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332BF1EF-AB0D-48A2-81DF-702A30BC3ADD}"/>
    </a:ext>
  </a:extLst>
</a:theme>
</file>

<file path=ppt/theme/theme4.xml><?xml version="1.0" encoding="utf-8"?>
<a:theme xmlns:a="http://schemas.openxmlformats.org/drawingml/2006/main" name="2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BDBB4453-956D-43B7-8E30-807112ECF43A}"/>
    </a:ext>
  </a:extLst>
</a:theme>
</file>

<file path=ppt/theme/theme5.xml><?xml version="1.0" encoding="utf-8"?>
<a:theme xmlns:a="http://schemas.openxmlformats.org/drawingml/2006/main" name="4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BCC1A98B-C47A-4E44-BA7F-C85AD64995F9}"/>
    </a:ext>
  </a:extLst>
</a:theme>
</file>

<file path=ppt/theme/theme6.xml><?xml version="1.0" encoding="utf-8"?>
<a:theme xmlns:a="http://schemas.openxmlformats.org/drawingml/2006/main" name="5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F65F09ED-BF81-4C4A-8344-E852C3D6821D}"/>
    </a:ext>
  </a:extLst>
</a:theme>
</file>

<file path=ppt/theme/theme7.xml><?xml version="1.0" encoding="utf-8"?>
<a:theme xmlns:a="http://schemas.openxmlformats.org/drawingml/2006/main" name="6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A6432811-7218-430F-A0F2-EA9C004B42DD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3AF81F5ACE064BADB716A23DB18531" ma:contentTypeVersion="11" ma:contentTypeDescription="Crée un document." ma:contentTypeScope="" ma:versionID="e03269ae14e4174b915a54a2ed06eb4b">
  <xsd:schema xmlns:xsd="http://www.w3.org/2001/XMLSchema" xmlns:xs="http://www.w3.org/2001/XMLSchema" xmlns:p="http://schemas.microsoft.com/office/2006/metadata/properties" xmlns:ns3="2a1c4dd0-5fbb-4091-8e16-5cfafb0f43e4" xmlns:ns4="425412a4-8e90-4143-b804-4df60ec1e70c" targetNamespace="http://schemas.microsoft.com/office/2006/metadata/properties" ma:root="true" ma:fieldsID="4eec86fbb2d9135fd2b03f4e08c04747" ns3:_="" ns4:_="">
    <xsd:import namespace="2a1c4dd0-5fbb-4091-8e16-5cfafb0f43e4"/>
    <xsd:import namespace="425412a4-8e90-4143-b804-4df60ec1e70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c4dd0-5fbb-4091-8e16-5cfafb0f43e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412a4-8e90-4143-b804-4df60ec1e7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FE7F07-9352-4A5E-BDD8-D5011643FF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CAA580-5016-408C-B7A1-C033F9A744F8}">
  <ds:schemaRefs>
    <ds:schemaRef ds:uri="http://purl.org/dc/dcmitype/"/>
    <ds:schemaRef ds:uri="http://schemas.microsoft.com/office/2006/metadata/properties"/>
    <ds:schemaRef ds:uri="http://purl.org/dc/terms/"/>
    <ds:schemaRef ds:uri="425412a4-8e90-4143-b804-4df60ec1e70c"/>
    <ds:schemaRef ds:uri="http://purl.org/dc/elements/1.1/"/>
    <ds:schemaRef ds:uri="http://www.w3.org/XML/1998/namespace"/>
    <ds:schemaRef ds:uri="http://schemas.microsoft.com/office/2006/documentManagement/types"/>
    <ds:schemaRef ds:uri="2a1c4dd0-5fbb-4091-8e16-5cfafb0f43e4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07D81E3-A03E-4B85-A4AA-D41A69BFDC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1c4dd0-5fbb-4091-8e16-5cfafb0f43e4"/>
    <ds:schemaRef ds:uri="425412a4-8e90-4143-b804-4df60ec1e7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598</Words>
  <Application>Microsoft Office PowerPoint</Application>
  <PresentationFormat>Grand écran</PresentationFormat>
  <Paragraphs>152</Paragraphs>
  <Slides>19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19</vt:i4>
      </vt:variant>
    </vt:vector>
  </HeadingPairs>
  <TitlesOfParts>
    <vt:vector size="33" baseType="lpstr">
      <vt:lpstr>Arial</vt:lpstr>
      <vt:lpstr>Arial Unicode MS</vt:lpstr>
      <vt:lpstr>Calibri</vt:lpstr>
      <vt:lpstr>Calibri Light</vt:lpstr>
      <vt:lpstr>Downtempo</vt:lpstr>
      <vt:lpstr>Eurostile-Medium</vt:lpstr>
      <vt:lpstr>Wingdings</vt:lpstr>
      <vt:lpstr>Thème1</vt:lpstr>
      <vt:lpstr>Thème Office</vt:lpstr>
      <vt:lpstr>1_Thème Office</vt:lpstr>
      <vt:lpstr>2_Thème Office</vt:lpstr>
      <vt:lpstr>4_Thème Office</vt:lpstr>
      <vt:lpstr>5_Thème Office</vt:lpstr>
      <vt:lpstr>6_Thème Office</vt:lpstr>
      <vt:lpstr>Mon alternance  Keolis Grand-Nancy</vt:lpstr>
      <vt:lpstr>Keolis Grand-Nancy</vt:lpstr>
      <vt:lpstr>Présentation</vt:lpstr>
      <vt:lpstr>Clients / Concurrents</vt:lpstr>
      <vt:lpstr>Stratégie de l’entreprise</vt:lpstr>
      <vt:lpstr>Le service Informatique</vt:lpstr>
      <vt:lpstr>Mes projets</vt:lpstr>
      <vt:lpstr>Projet #1 – serveur hstan</vt:lpstr>
      <vt:lpstr>Projet #2 – serveur hstan</vt:lpstr>
      <vt:lpstr>Projet #1 – serveur hstan</vt:lpstr>
      <vt:lpstr>Présentation PowerPoint</vt:lpstr>
      <vt:lpstr>Projet #2 – fréquentation T2</vt:lpstr>
      <vt:lpstr>Solutions de mesure d’affluence actuelles</vt:lpstr>
      <vt:lpstr>Projet #2 – fréquentation T2</vt:lpstr>
      <vt:lpstr>Présentation PowerPoint</vt:lpstr>
      <vt:lpstr>Futur proche</vt:lpstr>
      <vt:lpstr>Période estivale</vt:lpstr>
      <vt:lpstr>Merci</vt:lpstr>
      <vt:lpstr>Exemple requêtes hstan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BLUEM Juliette (STG)</dc:creator>
  <cp:lastModifiedBy>Bluem Juliette</cp:lastModifiedBy>
  <cp:revision>44</cp:revision>
  <dcterms:created xsi:type="dcterms:W3CDTF">2022-05-02T08:27:54Z</dcterms:created>
  <dcterms:modified xsi:type="dcterms:W3CDTF">2022-05-12T09:58:31Z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0x010100083AF81F5ACE064BADB716A23DB18531</vt:lpwstr>
  </property>
</Properties>
</file>